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Constantia" pitchFamily="18" charset="0"/>
              </a:rPr>
              <a:t>Спутник</a:t>
            </a:r>
            <a:r>
              <a:rPr lang="ru-RU" sz="5400" dirty="0" smtClean="0">
                <a:solidFill>
                  <a:srgbClr val="FFFF00"/>
                </a:solidFill>
              </a:rPr>
              <a:t> </a:t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b="1" dirty="0" err="1" smtClean="0">
                <a:solidFill>
                  <a:srgbClr val="FFFF00"/>
                </a:solidFill>
                <a:latin typeface="Constantia" pitchFamily="18" charset="0"/>
              </a:rPr>
              <a:t>Каллисто</a:t>
            </a:r>
            <a: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5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642918"/>
            <a:ext cx="3686172" cy="116205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Constantia" pitchFamily="18" charset="0"/>
              </a:rPr>
              <a:t>Атмосфера</a:t>
            </a:r>
            <a:endParaRPr lang="ru-RU" sz="4400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Voyager-1-Callisto-from-a-distance-of-350000-km-6-mar-1979-490x4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2196330"/>
            <a:ext cx="5024440" cy="42759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214554"/>
            <a:ext cx="3471858" cy="40656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Атмосфера </a:t>
            </a:r>
            <a:r>
              <a:rPr lang="ru-RU" sz="2400" dirty="0" err="1" smtClean="0"/>
              <a:t>Каллисто</a:t>
            </a:r>
            <a:r>
              <a:rPr lang="ru-RU" sz="2400" dirty="0" smtClean="0"/>
              <a:t> представляет собой </a:t>
            </a:r>
            <a:r>
              <a:rPr lang="ru-RU" sz="2400" b="1" dirty="0" smtClean="0"/>
              <a:t>углекислый газ</a:t>
            </a:r>
            <a:r>
              <a:rPr lang="ru-RU" sz="2400" dirty="0" smtClean="0"/>
              <a:t>. Температура поверхности на экваторе </a:t>
            </a:r>
            <a:r>
              <a:rPr lang="ru-RU" sz="2400" dirty="0" err="1" smtClean="0"/>
              <a:t>Каллисто</a:t>
            </a:r>
            <a:r>
              <a:rPr lang="ru-RU" sz="2400" dirty="0" smtClean="0"/>
              <a:t> в полдень достигает </a:t>
            </a:r>
            <a:r>
              <a:rPr lang="ru-RU" sz="2400" b="1" dirty="0" smtClean="0"/>
              <a:t>-120 °С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Constantia" pitchFamily="18" charset="0"/>
              </a:rPr>
              <a:t>Исследования</a:t>
            </a:r>
            <a:endParaRPr lang="ru-RU" b="1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PIA03455-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85860"/>
            <a:ext cx="6696744" cy="5004114"/>
          </a:xfrm>
        </p:spPr>
      </p:pic>
      <p:sp>
        <p:nvSpPr>
          <p:cNvPr id="4" name="Прямоугольник 3"/>
          <p:cNvSpPr/>
          <p:nvPr/>
        </p:nvSpPr>
        <p:spPr>
          <a:xfrm>
            <a:off x="2500298" y="6357958"/>
            <a:ext cx="3705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/>
              <a:t>Снимки поверхности спутника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ncentric-Rings-Surrounding-Valhalla-490x49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954" b="12954"/>
          <a:stretch>
            <a:fillRect/>
          </a:stretch>
        </p:blipFill>
        <p:spPr>
          <a:xfrm>
            <a:off x="4714876" y="285728"/>
            <a:ext cx="4071966" cy="3053974"/>
          </a:xfrm>
        </p:spPr>
      </p:pic>
      <p:pic>
        <p:nvPicPr>
          <p:cNvPr id="6" name="Рисунок 5" descr="Cratered_plains-378x500.jpg"/>
          <p:cNvPicPr>
            <a:picLocks noChangeAspect="1"/>
          </p:cNvPicPr>
          <p:nvPr/>
        </p:nvPicPr>
        <p:blipFill>
          <a:blip r:embed="rId3" cstate="print"/>
          <a:srcRect l="5483" t="21650" r="15364" b="30478"/>
          <a:stretch>
            <a:fillRect/>
          </a:stretch>
        </p:blipFill>
        <p:spPr>
          <a:xfrm>
            <a:off x="357158" y="357166"/>
            <a:ext cx="3929058" cy="3143272"/>
          </a:xfrm>
          <a:prstGeom prst="rect">
            <a:avLst/>
          </a:prstGeom>
        </p:spPr>
      </p:pic>
      <p:pic>
        <p:nvPicPr>
          <p:cNvPr id="7" name="Рисунок 6" descr="Callisto_Lofn-438x500.jpg"/>
          <p:cNvPicPr>
            <a:picLocks noChangeAspect="1"/>
          </p:cNvPicPr>
          <p:nvPr/>
        </p:nvPicPr>
        <p:blipFill>
          <a:blip r:embed="rId4" cstate="print"/>
          <a:srcRect l="20457" t="17150" r="15480" b="17150"/>
          <a:stretch>
            <a:fillRect/>
          </a:stretch>
        </p:blipFill>
        <p:spPr>
          <a:xfrm rot="5400000">
            <a:off x="765683" y="3316646"/>
            <a:ext cx="3112039" cy="3643338"/>
          </a:xfrm>
          <a:prstGeom prst="rect">
            <a:avLst/>
          </a:prstGeom>
        </p:spPr>
      </p:pic>
      <p:pic>
        <p:nvPicPr>
          <p:cNvPr id="8" name="Рисунок 7" descr="Callisto_Thrainn-490x371.jpg"/>
          <p:cNvPicPr>
            <a:picLocks noChangeAspect="1"/>
          </p:cNvPicPr>
          <p:nvPr/>
        </p:nvPicPr>
        <p:blipFill>
          <a:blip r:embed="rId5" cstate="print"/>
          <a:srcRect l="11603" t="11516" r="15480" b="4217"/>
          <a:stretch>
            <a:fillRect/>
          </a:stretch>
        </p:blipFill>
        <p:spPr>
          <a:xfrm>
            <a:off x="4929190" y="3500438"/>
            <a:ext cx="3592283" cy="31432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37" y="857232"/>
            <a:ext cx="4794263" cy="50643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  <a:latin typeface="Constantia" pitchFamily="18" charset="0"/>
              </a:rPr>
              <a:t>Название</a:t>
            </a:r>
            <a:endParaRPr lang="ru-RU" sz="4800" dirty="0">
              <a:solidFill>
                <a:srgbClr val="FFC000"/>
              </a:solidFill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928802"/>
            <a:ext cx="4114800" cy="4214842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Был открыт 7 января 1610 </a:t>
            </a:r>
            <a:r>
              <a:rPr lang="ru-RU" sz="2800" i="1" dirty="0" smtClean="0"/>
              <a:t>г. Галилео </a:t>
            </a:r>
            <a:r>
              <a:rPr lang="ru-RU" sz="2800" i="1" dirty="0" smtClean="0"/>
              <a:t>Галилеем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err="1" smtClean="0"/>
              <a:t>Каллисто</a:t>
            </a:r>
            <a:r>
              <a:rPr lang="ru-RU" sz="2800" dirty="0" smtClean="0"/>
              <a:t> </a:t>
            </a:r>
            <a:r>
              <a:rPr lang="ru-RU" sz="2800" dirty="0" smtClean="0"/>
              <a:t>названа </a:t>
            </a:r>
            <a:r>
              <a:rPr lang="ru-RU" sz="2800" dirty="0" smtClean="0"/>
              <a:t> </a:t>
            </a:r>
            <a:r>
              <a:rPr lang="ru-RU" sz="2800" dirty="0" smtClean="0"/>
              <a:t>по имени прекрасной дочери </a:t>
            </a:r>
            <a:r>
              <a:rPr lang="ru-RU" sz="2800" dirty="0" err="1" smtClean="0"/>
              <a:t>Ликаона</a:t>
            </a:r>
            <a:r>
              <a:rPr lang="ru-RU" sz="2800" dirty="0" smtClean="0"/>
              <a:t> из древнегреческой </a:t>
            </a:r>
            <a:r>
              <a:rPr lang="ru-RU" sz="2800" dirty="0" smtClean="0"/>
              <a:t>мифологии </a:t>
            </a:r>
            <a:endParaRPr lang="ru-RU" sz="2800" dirty="0"/>
          </a:p>
        </p:txBody>
      </p:sp>
      <p:pic>
        <p:nvPicPr>
          <p:cNvPr id="5" name="Содержимое 4" descr="callisto-large-490x49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785926"/>
            <a:ext cx="4667250" cy="4667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572428" cy="93505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Constantia" pitchFamily="18" charset="0"/>
              </a:rPr>
              <a:t>Место в </a:t>
            </a:r>
            <a:r>
              <a:rPr lang="ru-RU" sz="4000" dirty="0" smtClean="0">
                <a:solidFill>
                  <a:srgbClr val="FFC000"/>
                </a:solidFill>
                <a:latin typeface="Constantia" pitchFamily="18" charset="0"/>
              </a:rPr>
              <a:t>Солнечной </a:t>
            </a:r>
            <a:r>
              <a:rPr lang="ru-RU" sz="4000" dirty="0" smtClean="0">
                <a:solidFill>
                  <a:srgbClr val="FFC000"/>
                </a:solidFill>
                <a:latin typeface="Constantia" pitchFamily="18" charset="0"/>
              </a:rPr>
              <a:t>системе</a:t>
            </a:r>
            <a:endParaRPr lang="ru-RU" sz="4000" dirty="0">
              <a:solidFill>
                <a:srgbClr val="FFC000"/>
              </a:solidFill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691063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800" dirty="0" smtClean="0"/>
              <a:t>Находится в </a:t>
            </a:r>
            <a:r>
              <a:rPr lang="ru-RU" sz="2800" dirty="0" smtClean="0"/>
              <a:t>системе Юпитера , </a:t>
            </a:r>
            <a:r>
              <a:rPr lang="ru-RU" sz="2800" dirty="0" smtClean="0"/>
              <a:t>удален </a:t>
            </a:r>
            <a:r>
              <a:rPr lang="ru-RU" sz="2800" dirty="0" smtClean="0"/>
              <a:t>от </a:t>
            </a:r>
            <a:r>
              <a:rPr lang="ru-RU" sz="2800" dirty="0" smtClean="0"/>
              <a:t>него на </a:t>
            </a:r>
            <a:r>
              <a:rPr lang="ru-RU" sz="2800" dirty="0" smtClean="0"/>
              <a:t>2 млн. км</a:t>
            </a:r>
            <a:endParaRPr lang="ru-RU" sz="2800" dirty="0"/>
          </a:p>
        </p:txBody>
      </p:sp>
      <p:pic>
        <p:nvPicPr>
          <p:cNvPr id="9" name="Содержимое 8" descr="220px-001221_Cassini_Jupiter_&amp;_Europa_&amp;_Callis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643050"/>
            <a:ext cx="4080453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472" y="2714620"/>
            <a:ext cx="400052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Constantia" pitchFamily="18" charset="0"/>
              </a:rPr>
              <a:t>Параметры</a:t>
            </a:r>
            <a:endParaRPr lang="ru-RU" b="1" dirty="0">
              <a:solidFill>
                <a:srgbClr val="FFC000"/>
              </a:solidFill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42910" y="5715016"/>
            <a:ext cx="4041775" cy="960453"/>
          </a:xfrm>
        </p:spPr>
        <p:txBody>
          <a:bodyPr>
            <a:normAutofit/>
          </a:bodyPr>
          <a:lstStyle/>
          <a:p>
            <a:r>
              <a:rPr lang="ru-RU" sz="2200" b="0" i="1" dirty="0" smtClean="0"/>
              <a:t>Сравнение Земли, Луны и </a:t>
            </a:r>
            <a:r>
              <a:rPr lang="ru-RU" sz="2200" b="0" i="1" dirty="0" err="1" smtClean="0"/>
              <a:t>Каллисто</a:t>
            </a:r>
            <a:endParaRPr lang="ru-RU" sz="2200" b="0" i="1" dirty="0"/>
          </a:p>
        </p:txBody>
      </p:sp>
      <p:pic>
        <p:nvPicPr>
          <p:cNvPr id="9" name="Содержимое 8" descr="250px-Callisto_Earth_Moon_Comparison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36338" y="3643314"/>
            <a:ext cx="4607662" cy="3096347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42844" y="285728"/>
            <a:ext cx="9001156" cy="65722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dirty="0" err="1" smtClean="0"/>
              <a:t>Каллисто</a:t>
            </a:r>
            <a:r>
              <a:rPr lang="ru-RU" dirty="0" smtClean="0"/>
              <a:t> размером примерно с Меркурий – третий по величине после Ганимеда и </a:t>
            </a:r>
            <a:r>
              <a:rPr lang="ru-RU" dirty="0" smtClean="0"/>
              <a:t>Титана. 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Диаметр</a:t>
            </a:r>
            <a:r>
              <a:rPr lang="ru-RU" dirty="0" smtClean="0"/>
              <a:t> </a:t>
            </a:r>
            <a:r>
              <a:rPr lang="ru-RU" b="1" dirty="0" smtClean="0"/>
              <a:t>4806 км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Средняя </a:t>
            </a:r>
            <a:r>
              <a:rPr lang="ru-RU" dirty="0" smtClean="0"/>
              <a:t>плотность </a:t>
            </a:r>
            <a:r>
              <a:rPr lang="ru-RU" i="1" dirty="0" err="1" smtClean="0"/>
              <a:t>ρ</a:t>
            </a:r>
            <a:r>
              <a:rPr lang="ru-RU" dirty="0" smtClean="0"/>
              <a:t> = </a:t>
            </a:r>
            <a:r>
              <a:rPr lang="ru-RU" b="1" dirty="0" smtClean="0"/>
              <a:t>1,83 г/см</a:t>
            </a:r>
            <a:r>
              <a:rPr lang="ru-RU" b="1" baseline="30000" dirty="0" smtClean="0"/>
              <a:t>3</a:t>
            </a:r>
            <a:r>
              <a:rPr lang="ru-RU" dirty="0" smtClean="0"/>
              <a:t>. </a:t>
            </a:r>
            <a:endParaRPr lang="ru-RU" dirty="0" smtClean="0"/>
          </a:p>
          <a:p>
            <a:pPr algn="just">
              <a:spcBef>
                <a:spcPts val="0"/>
              </a:spcBef>
            </a:pPr>
            <a:r>
              <a:rPr lang="ru-RU" dirty="0" smtClean="0"/>
              <a:t>Имеет </a:t>
            </a:r>
            <a:r>
              <a:rPr lang="ru-RU" dirty="0" smtClean="0"/>
              <a:t>самый древний ландшафт в Солнечной системе, примерно </a:t>
            </a:r>
            <a:r>
              <a:rPr lang="ru-RU" b="1" dirty="0" smtClean="0"/>
              <a:t>4 млрд. лет</a:t>
            </a:r>
            <a:r>
              <a:rPr lang="ru-RU" dirty="0" smtClean="0"/>
              <a:t>. 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Вторая космическая скорость (</a:t>
            </a:r>
            <a:r>
              <a:rPr lang="ru-RU" i="1" dirty="0" smtClean="0"/>
              <a:t>v</a:t>
            </a:r>
            <a:r>
              <a:rPr lang="ru-RU" baseline="-25000" dirty="0" smtClean="0"/>
              <a:t>2</a:t>
            </a:r>
            <a:r>
              <a:rPr lang="ru-RU" dirty="0" smtClean="0"/>
              <a:t>) </a:t>
            </a:r>
            <a:r>
              <a:rPr lang="ru-RU" b="1" dirty="0" smtClean="0"/>
              <a:t>2,440</a:t>
            </a:r>
            <a:r>
              <a:rPr lang="ru-RU" b="1" dirty="0" smtClean="0"/>
              <a:t> км/с 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Наклонение</a:t>
            </a:r>
            <a:r>
              <a:rPr lang="ru-RU" b="1" dirty="0" smtClean="0"/>
              <a:t> 0,192</a:t>
            </a:r>
            <a:r>
              <a:rPr lang="ru-RU" b="1" dirty="0" smtClean="0"/>
              <a:t>°</a:t>
            </a:r>
            <a:endParaRPr lang="ru-RU" b="1" i="1" dirty="0" smtClean="0"/>
          </a:p>
          <a:p>
            <a:pPr algn="just">
              <a:spcBef>
                <a:spcPts val="0"/>
              </a:spcBef>
              <a:buNone/>
            </a:pPr>
            <a:r>
              <a:rPr lang="ru-RU" dirty="0" smtClean="0"/>
              <a:t>     (</a:t>
            </a:r>
            <a:r>
              <a:rPr lang="ru-RU" dirty="0" smtClean="0"/>
              <a:t>к локальной </a:t>
            </a:r>
            <a:r>
              <a:rPr lang="ru-RU" dirty="0" smtClean="0"/>
              <a:t>плоскости </a:t>
            </a:r>
            <a:r>
              <a:rPr lang="ru-RU" dirty="0" smtClean="0"/>
              <a:t>Лапласа)</a:t>
            </a:r>
          </a:p>
          <a:p>
            <a:pPr algn="just">
              <a:spcBef>
                <a:spcPts val="0"/>
              </a:spcBef>
            </a:pPr>
            <a:r>
              <a:rPr lang="ru-RU" b="1" dirty="0" smtClean="0"/>
              <a:t>Атмосферное </a:t>
            </a:r>
            <a:r>
              <a:rPr lang="ru-RU" b="1" dirty="0" smtClean="0"/>
              <a:t> давление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/>
              <a:t>     7,5</a:t>
            </a:r>
            <a:r>
              <a:rPr lang="ru-RU" dirty="0" smtClean="0"/>
              <a:t> </a:t>
            </a:r>
            <a:r>
              <a:rPr lang="ru-RU" dirty="0" err="1" smtClean="0"/>
              <a:t>пБар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57166"/>
            <a:ext cx="5500726" cy="86362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Constantia" pitchFamily="18" charset="0"/>
              </a:rPr>
              <a:t>Характер орбиты</a:t>
            </a:r>
            <a:endParaRPr lang="ru-RU" sz="4400" dirty="0">
              <a:solidFill>
                <a:srgbClr val="FFC000"/>
              </a:solidFill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4866" cy="4691063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Каллисто</a:t>
            </a:r>
            <a:r>
              <a:rPr lang="ru-RU" sz="2800" dirty="0" smtClean="0"/>
              <a:t> вращается вокруг Юпитера по правильной круговой орбите на расстоянии </a:t>
            </a:r>
            <a:r>
              <a:rPr lang="ru-RU" sz="2800" b="1" dirty="0" smtClean="0"/>
              <a:t>1.88 млн. км</a:t>
            </a:r>
            <a:r>
              <a:rPr lang="ru-RU" sz="2800" dirty="0" smtClean="0"/>
              <a:t>. </a:t>
            </a:r>
            <a:r>
              <a:rPr lang="ru-RU" sz="2800" dirty="0" smtClean="0"/>
              <a:t>Время </a:t>
            </a:r>
            <a:r>
              <a:rPr lang="ru-RU" sz="2800" dirty="0" smtClean="0"/>
              <a:t>вращения </a:t>
            </a:r>
            <a:r>
              <a:rPr lang="ru-RU" sz="2800" dirty="0" err="1" smtClean="0"/>
              <a:t>Каллисто</a:t>
            </a:r>
            <a:r>
              <a:rPr lang="ru-RU" sz="2800" dirty="0" smtClean="0"/>
              <a:t> вокруг свои оси равняется времени ее вращения по орбите планеты. </a:t>
            </a:r>
            <a:endParaRPr lang="ru-RU" sz="2800" dirty="0" smtClean="0"/>
          </a:p>
          <a:p>
            <a:r>
              <a:rPr lang="ru-RU" sz="2800" dirty="0" smtClean="0"/>
              <a:t>День </a:t>
            </a:r>
            <a:r>
              <a:rPr lang="ru-RU" sz="2800" dirty="0" smtClean="0"/>
              <a:t>на </a:t>
            </a:r>
            <a:r>
              <a:rPr lang="ru-RU" sz="2800" dirty="0" err="1" smtClean="0"/>
              <a:t>Каллисто</a:t>
            </a:r>
            <a:r>
              <a:rPr lang="ru-RU" sz="2800" dirty="0" smtClean="0"/>
              <a:t> длится </a:t>
            </a:r>
            <a:r>
              <a:rPr lang="ru-RU" sz="2800" b="1" dirty="0" smtClean="0"/>
              <a:t>16,7 земных суток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7" name="Содержимое 6" descr="Callisto-Mosaic1-490x4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910" t="9526" r="14150" b="9351"/>
          <a:stretch>
            <a:fillRect/>
          </a:stretch>
        </p:blipFill>
        <p:spPr>
          <a:xfrm>
            <a:off x="5072066" y="2143116"/>
            <a:ext cx="3857652" cy="43501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1428728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Constantia" pitchFamily="18" charset="0"/>
              </a:rPr>
              <a:t>Внутреннее строение</a:t>
            </a:r>
            <a:endParaRPr lang="ru-RU" b="1" dirty="0">
              <a:solidFill>
                <a:srgbClr val="FFC000"/>
              </a:solidFill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Состоит на 40% из горных пород, 60% водой и льдом. Предполагается наличие каменного ядра меньших размеров, чем у Ганимеда, которое покрыто ледяной мантией. </a:t>
            </a:r>
            <a:endParaRPr lang="ru-RU" dirty="0"/>
          </a:p>
        </p:txBody>
      </p:sp>
      <p:pic>
        <p:nvPicPr>
          <p:cNvPr id="8" name="Содержимое 7" descr="calli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2433" t="8422" r="16218" b="6542"/>
          <a:stretch>
            <a:fillRect/>
          </a:stretch>
        </p:blipFill>
        <p:spPr>
          <a:xfrm>
            <a:off x="4643438" y="2643182"/>
            <a:ext cx="4214842" cy="3848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85728"/>
            <a:ext cx="4000528" cy="137636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Constantia" pitchFamily="18" charset="0"/>
              </a:rPr>
              <a:t>Строение </a:t>
            </a:r>
            <a:r>
              <a:rPr lang="ru-RU" sz="4400" dirty="0" smtClean="0">
                <a:solidFill>
                  <a:srgbClr val="FFC000"/>
                </a:solidFill>
                <a:latin typeface="Constantia" pitchFamily="18" charset="0"/>
              </a:rPr>
              <a:t/>
            </a:r>
            <a:br>
              <a:rPr lang="ru-RU" sz="4400" dirty="0" smtClean="0">
                <a:solidFill>
                  <a:srgbClr val="FFC000"/>
                </a:solidFill>
                <a:latin typeface="Constantia" pitchFamily="18" charset="0"/>
              </a:rPr>
            </a:br>
            <a:r>
              <a:rPr lang="ru-RU" sz="4400" dirty="0" smtClean="0">
                <a:solidFill>
                  <a:srgbClr val="FFC000"/>
                </a:solidFill>
                <a:latin typeface="Constantia" pitchFamily="18" charset="0"/>
              </a:rPr>
              <a:t>поверхности</a:t>
            </a:r>
            <a:endParaRPr lang="ru-RU" sz="4400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Callisto_terrain-490x4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857364"/>
            <a:ext cx="4667250" cy="46577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00042"/>
            <a:ext cx="4043362" cy="487422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Практически отсутствуют </a:t>
            </a:r>
            <a:r>
              <a:rPr lang="ru-RU" sz="2400" dirty="0" smtClean="0"/>
              <a:t>следы вулканической деятельности. Кратеры на </a:t>
            </a:r>
            <a:r>
              <a:rPr lang="ru-RU" sz="2400" dirty="0" err="1" smtClean="0"/>
              <a:t>Каллисто</a:t>
            </a:r>
            <a:r>
              <a:rPr lang="ru-RU" sz="2400" dirty="0" smtClean="0"/>
              <a:t> имеют слабо выраженный вал и небольшую глубину.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Толщина ледяного слоя около </a:t>
            </a:r>
            <a:r>
              <a:rPr lang="ru-RU" sz="2400" dirty="0" smtClean="0"/>
              <a:t>200 км, </a:t>
            </a:r>
            <a:r>
              <a:rPr lang="ru-RU" sz="2400" dirty="0" smtClean="0"/>
              <a:t>тогда как водный слой не превышает </a:t>
            </a:r>
            <a:r>
              <a:rPr lang="ru-RU" sz="2400" dirty="0" smtClean="0"/>
              <a:t>10 км.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Породы, находящиеся ниже спрессованы из минералов и льда, причем, чем ближе к центру, тем больше минеральная составляющая.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42984"/>
            <a:ext cx="4214842" cy="51910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Constantia" pitchFamily="18" charset="0"/>
              </a:rPr>
              <a:t>Особенности</a:t>
            </a:r>
            <a:endParaRPr lang="ru-RU" sz="4400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Callisto_Har-490x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000240"/>
            <a:ext cx="4667250" cy="42957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642918"/>
            <a:ext cx="4079883" cy="61261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Найдено собственное </a:t>
            </a:r>
            <a:r>
              <a:rPr lang="ru-RU" sz="2400" b="1" dirty="0" smtClean="0"/>
              <a:t>магнитное поле </a:t>
            </a:r>
            <a:r>
              <a:rPr lang="ru-RU" sz="2400" dirty="0" smtClean="0"/>
              <a:t>напряженностью 750 мТл 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endParaRPr lang="ru-RU" sz="2400" b="1" dirty="0" smtClean="0"/>
          </a:p>
          <a:p>
            <a:r>
              <a:rPr lang="ru-RU" sz="2400" b="1" dirty="0" err="1" smtClean="0"/>
              <a:t>Каллисто</a:t>
            </a:r>
            <a:r>
              <a:rPr lang="ru-RU" sz="2400" b="1" dirty="0" smtClean="0"/>
              <a:t> </a:t>
            </a:r>
            <a:r>
              <a:rPr lang="ru-RU" sz="2400" b="1" dirty="0" smtClean="0"/>
              <a:t>может взорваться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Была выдвинута </a:t>
            </a:r>
            <a:r>
              <a:rPr lang="ru-RU" sz="2400" dirty="0" smtClean="0"/>
              <a:t>версия, что в коре спутника, покрытого льдом, может происходить процесс электролиза с образованием </a:t>
            </a:r>
            <a:r>
              <a:rPr lang="ru-RU" sz="2400" i="1" dirty="0" smtClean="0"/>
              <a:t>водородно-кислородной смеси</a:t>
            </a:r>
            <a:r>
              <a:rPr lang="ru-RU" sz="2400" dirty="0" smtClean="0"/>
              <a:t>, которая в большой концентрации становится взрывоопасной.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29198"/>
            <a:ext cx="4214842" cy="733422"/>
          </a:xfrm>
        </p:spPr>
        <p:txBody>
          <a:bodyPr>
            <a:normAutofit fontScale="90000"/>
          </a:bodyPr>
          <a:lstStyle/>
          <a:p>
            <a:r>
              <a:rPr lang="ru-RU" sz="4400" dirty="0" err="1" smtClean="0">
                <a:solidFill>
                  <a:srgbClr val="FFC000"/>
                </a:solidFill>
                <a:latin typeface="Constantia" pitchFamily="18" charset="0"/>
              </a:rPr>
              <a:t>Супер-кратеры</a:t>
            </a:r>
            <a:endParaRPr lang="ru-RU" sz="4400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kalist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3643314"/>
            <a:ext cx="4749800" cy="2997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357167"/>
            <a:ext cx="8715436" cy="335758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dirty="0" smtClean="0"/>
              <a:t>Огромнейшее </a:t>
            </a:r>
            <a:r>
              <a:rPr lang="ru-RU" sz="2600" b="1" dirty="0" smtClean="0"/>
              <a:t>светлое пятно</a:t>
            </a:r>
            <a:r>
              <a:rPr lang="ru-RU" sz="2600" dirty="0" smtClean="0"/>
              <a:t>, названное </a:t>
            </a:r>
            <a:r>
              <a:rPr lang="ru-RU" sz="2600" i="1" dirty="0" smtClean="0"/>
              <a:t>Вальхаллой</a:t>
            </a:r>
            <a:r>
              <a:rPr lang="ru-RU" sz="2600" dirty="0" smtClean="0"/>
              <a:t>, представляет основную особенность поверхности </a:t>
            </a:r>
            <a:r>
              <a:rPr lang="ru-RU" sz="2600" dirty="0" smtClean="0"/>
              <a:t>спутника. </a:t>
            </a:r>
            <a:r>
              <a:rPr lang="ru-RU" sz="2600" dirty="0" smtClean="0"/>
              <a:t>Диаметр его приближается к 600 км, вокруг практически через равные промежутки поверхность словно «вспахана» бороздами в виде концентрических окружностей. </a:t>
            </a:r>
          </a:p>
          <a:p>
            <a:pPr algn="just"/>
            <a:r>
              <a:rPr lang="ru-RU" sz="2600" i="1" dirty="0" err="1" smtClean="0"/>
              <a:t>Асгард</a:t>
            </a:r>
            <a:r>
              <a:rPr lang="ru-RU" sz="2600" dirty="0" smtClean="0"/>
              <a:t> — вторая по размеру после Вальхаллы полициклическая структура на </a:t>
            </a:r>
            <a:r>
              <a:rPr lang="ru-RU" sz="2600" dirty="0" err="1" smtClean="0"/>
              <a:t>Каллисто</a:t>
            </a:r>
            <a:endParaRPr lang="ru-RU" sz="2600" dirty="0" smtClean="0"/>
          </a:p>
          <a:p>
            <a:pPr algn="just"/>
            <a:r>
              <a:rPr lang="ru-RU" sz="2600" i="1" dirty="0" err="1" smtClean="0"/>
              <a:t>Адлинда</a:t>
            </a:r>
            <a:r>
              <a:rPr lang="ru-RU" sz="2600" dirty="0" smtClean="0"/>
              <a:t> — третья по размеру полициклическая структура, образовавшаяся вокруг ударно кратера на </a:t>
            </a:r>
            <a:r>
              <a:rPr lang="ru-RU" sz="2600" dirty="0" err="1" smtClean="0"/>
              <a:t>Каллисто</a:t>
            </a: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31B5C6-D24E-4CF7-B9D5-F84DC0EE0321}"/>
</file>

<file path=customXml/itemProps2.xml><?xml version="1.0" encoding="utf-8"?>
<ds:datastoreItem xmlns:ds="http://schemas.openxmlformats.org/officeDocument/2006/customXml" ds:itemID="{3435ED60-08D0-44D0-B538-21246CE2C07B}"/>
</file>

<file path=customXml/itemProps3.xml><?xml version="1.0" encoding="utf-8"?>
<ds:datastoreItem xmlns:ds="http://schemas.openxmlformats.org/officeDocument/2006/customXml" ds:itemID="{66238CA0-288F-4384-AA8E-F8BC7542AEC0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117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Спутник  Каллисто </vt:lpstr>
      <vt:lpstr>Название</vt:lpstr>
      <vt:lpstr>Место в Солнечной системе</vt:lpstr>
      <vt:lpstr>Параметры</vt:lpstr>
      <vt:lpstr>Характер орбиты</vt:lpstr>
      <vt:lpstr>Внутреннее строение</vt:lpstr>
      <vt:lpstr>Строение  поверхности</vt:lpstr>
      <vt:lpstr>Особенности</vt:lpstr>
      <vt:lpstr>Супер-кратеры</vt:lpstr>
      <vt:lpstr>Атмосфера</vt:lpstr>
      <vt:lpstr>Исследования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Каллисто </dc:title>
  <dc:creator>Маман</dc:creator>
  <cp:lastModifiedBy>Admin</cp:lastModifiedBy>
  <cp:revision>21</cp:revision>
  <dcterms:created xsi:type="dcterms:W3CDTF">2013-11-18T15:56:02Z</dcterms:created>
  <dcterms:modified xsi:type="dcterms:W3CDTF">2013-12-19T19:25:11Z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